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9" r:id="rId2"/>
  </p:sldIdLst>
  <p:sldSz cx="6858000" cy="9906000" type="A4"/>
  <p:notesSz cx="6669088" cy="9775825"/>
  <p:defaultTextStyle>
    <a:defPPr>
      <a:defRPr lang="ru-RU"/>
    </a:defPPr>
    <a:lvl1pPr marL="0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1pPr>
    <a:lvl2pPr marL="462105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2pPr>
    <a:lvl3pPr marL="924210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3pPr>
    <a:lvl4pPr marL="1386315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4pPr>
    <a:lvl5pPr marL="1848418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5pPr>
    <a:lvl6pPr marL="2310526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6pPr>
    <a:lvl7pPr marL="2772628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7pPr>
    <a:lvl8pPr marL="3234733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8pPr>
    <a:lvl9pPr marL="3696839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2" pos="232" userDrawn="1">
          <p15:clr>
            <a:srgbClr val="A4A3A4"/>
          </p15:clr>
        </p15:guide>
        <p15:guide id="3" orient="horz" pos="1129" userDrawn="1">
          <p15:clr>
            <a:srgbClr val="A4A3A4"/>
          </p15:clr>
        </p15:guide>
        <p15:guide id="4" orient="horz" pos="2095" userDrawn="1">
          <p15:clr>
            <a:srgbClr val="A4A3A4"/>
          </p15:clr>
        </p15:guide>
        <p15:guide id="5" pos="11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9CD2"/>
    <a:srgbClr val="0670B7"/>
    <a:srgbClr val="9DB4E0"/>
    <a:srgbClr val="D6E8F4"/>
    <a:srgbClr val="0E77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>
        <p:scale>
          <a:sx n="86" d="100"/>
          <a:sy n="86" d="100"/>
        </p:scale>
        <p:origin x="-3186" y="222"/>
      </p:cViewPr>
      <p:guideLst>
        <p:guide orient="horz" pos="1129"/>
        <p:guide orient="horz" pos="2095"/>
        <p:guide pos="232"/>
        <p:guide pos="11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713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191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4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18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3038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1762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750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542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409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52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333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5C735-9465-446E-A291-AE85B1E28EDC}" type="datetimeFigureOut">
              <a:rPr lang="ru-RU" smtClean="0"/>
              <a:t>06.10.2023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658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Скругленный прямоугольник 34"/>
          <p:cNvSpPr/>
          <p:nvPr/>
        </p:nvSpPr>
        <p:spPr>
          <a:xfrm>
            <a:off x="2021366" y="1265096"/>
            <a:ext cx="6407556" cy="2311828"/>
          </a:xfrm>
          <a:prstGeom prst="roundRect">
            <a:avLst>
              <a:gd name="adj" fmla="val 50000"/>
            </a:avLst>
          </a:prstGeom>
          <a:solidFill>
            <a:srgbClr val="0E77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1"/>
          </a:p>
        </p:txBody>
      </p:sp>
      <p:sp>
        <p:nvSpPr>
          <p:cNvPr id="16" name="Прямоугольник 15"/>
          <p:cNvSpPr/>
          <p:nvPr/>
        </p:nvSpPr>
        <p:spPr>
          <a:xfrm>
            <a:off x="2" y="8497588"/>
            <a:ext cx="6853376" cy="1304380"/>
          </a:xfrm>
          <a:prstGeom prst="rect">
            <a:avLst/>
          </a:prstGeom>
          <a:solidFill>
            <a:srgbClr val="0E77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1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745763" y="1459977"/>
            <a:ext cx="6407556" cy="2311828"/>
          </a:xfrm>
          <a:prstGeom prst="roundRect">
            <a:avLst>
              <a:gd name="adj" fmla="val 50000"/>
            </a:avLst>
          </a:prstGeom>
          <a:solidFill>
            <a:srgbClr val="0E77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1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97" y="414793"/>
            <a:ext cx="1043536" cy="782652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921258" y="4479402"/>
            <a:ext cx="4258843" cy="3547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428"/>
              </a:spcBef>
            </a:pPr>
            <a:r>
              <a:rPr lang="ru-RU" sz="1285" dirty="0">
                <a:latin typeface="Arial Black" panose="020B0A04020102020204" pitchFamily="34" charset="0"/>
                <a:cs typeface="Arial" panose="020B0604020202020204" pitchFamily="34" charset="0"/>
              </a:rPr>
              <a:t>оценить условия оказания услуг:</a:t>
            </a:r>
          </a:p>
          <a:p>
            <a:pPr marL="244907" indent="-244907">
              <a:spcBef>
                <a:spcPts val="715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  <a:t>Комфорт и чистота помещений</a:t>
            </a:r>
          </a:p>
          <a:p>
            <a:pPr marL="244907" indent="-244907">
              <a:spcBef>
                <a:spcPts val="715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  <a:t>Доброжелательность и вежливость персонала</a:t>
            </a:r>
          </a:p>
          <a:p>
            <a:pPr marL="244907" indent="-244907">
              <a:spcBef>
                <a:spcPts val="715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  <a:t>Легкость получения информации</a:t>
            </a:r>
            <a:b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  <a:t>о работе организации и ее точность</a:t>
            </a:r>
          </a:p>
          <a:p>
            <a:pPr marL="244907" indent="-244907">
              <a:spcBef>
                <a:spcPts val="715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  <a:t>Удобство записи для получения</a:t>
            </a:r>
            <a:b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  <a:t>услуги и своевременность</a:t>
            </a:r>
            <a:b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  <a:t>ее оказания</a:t>
            </a:r>
          </a:p>
          <a:p>
            <a:pPr marL="244907" indent="-244907">
              <a:spcBef>
                <a:spcPts val="715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  <a:t>Доступность для граждан</a:t>
            </a:r>
            <a:b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  <a:t>с инвалидностью</a:t>
            </a:r>
          </a:p>
          <a:p>
            <a:pPr>
              <a:spcBef>
                <a:spcPts val="1714"/>
              </a:spcBef>
            </a:pPr>
            <a:r>
              <a:rPr lang="ru-RU" sz="1285" dirty="0">
                <a:latin typeface="Arial Black" panose="020B0A04020102020204" pitchFamily="34" charset="0"/>
                <a:cs typeface="Arial" panose="020B0604020202020204" pitchFamily="34" charset="0"/>
              </a:rPr>
              <a:t>оставить свое обращение</a:t>
            </a:r>
          </a:p>
          <a:p>
            <a:pPr>
              <a:spcBef>
                <a:spcPts val="1714"/>
              </a:spcBef>
            </a:pPr>
            <a:r>
              <a:rPr lang="ru-RU" sz="1285" dirty="0">
                <a:latin typeface="Arial Black" panose="020B0A04020102020204" pitchFamily="34" charset="0"/>
                <a:cs typeface="Arial" panose="020B0604020202020204" pitchFamily="34" charset="0"/>
              </a:rPr>
              <a:t>ознакомиться </a:t>
            </a:r>
            <a:br>
              <a:rPr lang="ru-RU" sz="1285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285" dirty="0">
                <a:latin typeface="Arial Black" panose="020B0A04020102020204" pitchFamily="34" charset="0"/>
                <a:cs typeface="Arial" panose="020B0604020202020204" pitchFamily="34" charset="0"/>
              </a:rPr>
              <a:t>с рейтингом организации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07949" y="1690814"/>
            <a:ext cx="4245429" cy="1059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143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ОЦЕНИТЕ</a:t>
            </a:r>
            <a:br>
              <a:rPr lang="ru-RU" sz="3143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3143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НАШУ РАБОТУ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921258" y="8858297"/>
            <a:ext cx="5748871" cy="531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28" dirty="0">
                <a:solidFill>
                  <a:srgbClr val="0E77BB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Ваша оценка поможет нам стать лучше и убедиться, что все хорошо!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641736" y="2846332"/>
            <a:ext cx="4028393" cy="751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2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Чтобы оценить условия предоставления услуг наведите камеру Вашего телефона</a:t>
            </a:r>
            <a:br>
              <a:rPr lang="ru-RU" sz="142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2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сканируйте QR-код</a:t>
            </a:r>
          </a:p>
        </p:txBody>
      </p:sp>
      <p:sp>
        <p:nvSpPr>
          <p:cNvPr id="6" name="Овал 5"/>
          <p:cNvSpPr/>
          <p:nvPr/>
        </p:nvSpPr>
        <p:spPr>
          <a:xfrm>
            <a:off x="-141404" y="1383623"/>
            <a:ext cx="2533149" cy="2533149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330200" sx="104000" sy="104000" algn="ctr" rotWithShape="0">
              <a:srgbClr val="0E77BB">
                <a:alpha val="2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1"/>
          </a:p>
        </p:txBody>
      </p:sp>
      <p:sp>
        <p:nvSpPr>
          <p:cNvPr id="15" name="Овал 14"/>
          <p:cNvSpPr/>
          <p:nvPr/>
        </p:nvSpPr>
        <p:spPr>
          <a:xfrm>
            <a:off x="354942" y="7560790"/>
            <a:ext cx="432438" cy="43243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1"/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77" y="7695562"/>
            <a:ext cx="204488" cy="168060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164" y="8910718"/>
            <a:ext cx="422254" cy="378269"/>
          </a:xfrm>
          <a:prstGeom prst="rect">
            <a:avLst/>
          </a:prstGeom>
        </p:spPr>
      </p:pic>
      <p:sp>
        <p:nvSpPr>
          <p:cNvPr id="25" name="Прямоугольник 24"/>
          <p:cNvSpPr/>
          <p:nvPr/>
        </p:nvSpPr>
        <p:spPr>
          <a:xfrm>
            <a:off x="921257" y="4083900"/>
            <a:ext cx="3598828" cy="400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28"/>
              </a:spcBef>
            </a:pPr>
            <a:r>
              <a:rPr lang="ru-RU" sz="2001" dirty="0">
                <a:solidFill>
                  <a:srgbClr val="0E77BB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ВЫ МОЖЕТЕ:</a:t>
            </a:r>
          </a:p>
        </p:txBody>
      </p:sp>
      <p:sp>
        <p:nvSpPr>
          <p:cNvPr id="26" name="Овал 25"/>
          <p:cNvSpPr/>
          <p:nvPr/>
        </p:nvSpPr>
        <p:spPr>
          <a:xfrm>
            <a:off x="354942" y="4431751"/>
            <a:ext cx="432438" cy="43243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1"/>
          </a:p>
        </p:txBody>
      </p:sp>
      <p:sp>
        <p:nvSpPr>
          <p:cNvPr id="27" name="Овал 26"/>
          <p:cNvSpPr/>
          <p:nvPr/>
        </p:nvSpPr>
        <p:spPr>
          <a:xfrm>
            <a:off x="354942" y="7034425"/>
            <a:ext cx="432438" cy="43243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1"/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5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586" y="4556539"/>
            <a:ext cx="189145" cy="169443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6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884" y="7158013"/>
            <a:ext cx="206549" cy="185259"/>
          </a:xfrm>
          <a:prstGeom prst="rect">
            <a:avLst/>
          </a:prstGeom>
        </p:spPr>
      </p:pic>
      <p:cxnSp>
        <p:nvCxnSpPr>
          <p:cNvPr id="11" name="Прямая соединительная линия 10"/>
          <p:cNvCxnSpPr/>
          <p:nvPr/>
        </p:nvCxnSpPr>
        <p:spPr>
          <a:xfrm>
            <a:off x="2595424" y="2784311"/>
            <a:ext cx="399231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Группа 16"/>
          <p:cNvGrpSpPr/>
          <p:nvPr/>
        </p:nvGrpSpPr>
        <p:grpSpPr>
          <a:xfrm>
            <a:off x="378165" y="1860322"/>
            <a:ext cx="1503586" cy="1499096"/>
            <a:chOff x="589568" y="2738105"/>
            <a:chExt cx="3057327" cy="3024188"/>
          </a:xfrm>
        </p:grpSpPr>
        <p:sp>
          <p:nvSpPr>
            <p:cNvPr id="34" name="Прямоугольник 33"/>
            <p:cNvSpPr/>
            <p:nvPr/>
          </p:nvSpPr>
          <p:spPr>
            <a:xfrm>
              <a:off x="589568" y="2738105"/>
              <a:ext cx="3057327" cy="302418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167">
                <a:solidFill>
                  <a:schemeClr val="tx1"/>
                </a:solidFill>
              </a:endParaRPr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1032506" y="3883947"/>
              <a:ext cx="2286880" cy="12619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Bef>
                  <a:spcPts val="428"/>
                </a:spcBef>
              </a:pPr>
              <a:r>
                <a:rPr lang="ru-RU" sz="1155" dirty="0">
                  <a:solidFill>
                    <a:schemeClr val="bg1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МЕСТО ДЛЯ </a:t>
              </a:r>
              <a:r>
                <a:rPr lang="en-US" sz="1155" dirty="0">
                  <a:solidFill>
                    <a:schemeClr val="bg1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QR</a:t>
              </a:r>
              <a:r>
                <a:rPr lang="ru-RU" sz="1155" dirty="0">
                  <a:solidFill>
                    <a:schemeClr val="bg1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-КОДА</a:t>
              </a:r>
            </a:p>
          </p:txBody>
        </p:sp>
      </p:grpSp>
      <p:pic>
        <p:nvPicPr>
          <p:cNvPr id="4" name="Рисунок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3132" y="5789680"/>
            <a:ext cx="3126997" cy="2888263"/>
          </a:xfrm>
          <a:prstGeom prst="rect">
            <a:avLst/>
          </a:prstGeom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90" t="56281" r="44337" b="26501"/>
          <a:stretch/>
        </p:blipFill>
        <p:spPr bwMode="auto">
          <a:xfrm>
            <a:off x="270702" y="1764642"/>
            <a:ext cx="1750664" cy="1771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210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324</TotalTime>
  <Words>46</Words>
  <Application>Microsoft Office PowerPoint</Application>
  <PresentationFormat>Лист A4 (210x297 мм)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Нечаева Нина Васильевна</dc:creator>
  <cp:lastModifiedBy>Колмакова Татьяна Анатольевна</cp:lastModifiedBy>
  <cp:revision>29</cp:revision>
  <cp:lastPrinted>2023-08-02T12:13:29Z</cp:lastPrinted>
  <dcterms:created xsi:type="dcterms:W3CDTF">2023-08-02T11:27:24Z</dcterms:created>
  <dcterms:modified xsi:type="dcterms:W3CDTF">2023-10-06T02:16:38Z</dcterms:modified>
</cp:coreProperties>
</file>